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74" r:id="rId9"/>
    <p:sldId id="275" r:id="rId10"/>
    <p:sldId id="276" r:id="rId11"/>
    <p:sldId id="278" r:id="rId12"/>
    <p:sldId id="277" r:id="rId13"/>
    <p:sldId id="279" r:id="rId14"/>
    <p:sldId id="280" r:id="rId15"/>
    <p:sldId id="281" r:id="rId16"/>
    <p:sldId id="282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D3A5-E652-4168-BFAC-BB21771BE8CA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2710A21-1E36-4E92-A0CE-302E64E74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D3A5-E652-4168-BFAC-BB21771BE8CA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0A21-1E36-4E92-A0CE-302E64E74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D3A5-E652-4168-BFAC-BB21771BE8CA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0A21-1E36-4E92-A0CE-302E64E74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D3A5-E652-4168-BFAC-BB21771BE8CA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2710A21-1E36-4E92-A0CE-302E64E74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D3A5-E652-4168-BFAC-BB21771BE8CA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0A21-1E36-4E92-A0CE-302E64E74E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D3A5-E652-4168-BFAC-BB21771BE8CA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0A21-1E36-4E92-A0CE-302E64E74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D3A5-E652-4168-BFAC-BB21771BE8CA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2710A21-1E36-4E92-A0CE-302E64E74E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D3A5-E652-4168-BFAC-BB21771BE8CA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0A21-1E36-4E92-A0CE-302E64E74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D3A5-E652-4168-BFAC-BB21771BE8CA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0A21-1E36-4E92-A0CE-302E64E74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D3A5-E652-4168-BFAC-BB21771BE8CA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0A21-1E36-4E92-A0CE-302E64E74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D3A5-E652-4168-BFAC-BB21771BE8CA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0A21-1E36-4E92-A0CE-302E64E74E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4E2D3A5-E652-4168-BFAC-BB21771BE8CA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2710A21-1E36-4E92-A0CE-302E64E74E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1\Desktop\&#1053;&#1086;&#1074;&#1072;&#1103;%20&#1087;&#1072;&#1087;&#1082;&#1072;\&#1041;&#1072;&#1083;&#1072;&#1095;&#1072;&#1075;&#1072;%20-%20&#1050;&#1072;&#1081;&#1090;,%20&#1082;&#1072;&#1088;&#1083;&#1099;&#1075;&#1072;&#1095;%20&#1084;&#1080;&#1085;&#1091;&#1089;.mp3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43042" y="2000240"/>
            <a:ext cx="5214974" cy="2857520"/>
          </a:xfrm>
          <a:ln>
            <a:solidFill>
              <a:srgbClr val="00B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endParaRPr lang="ru-RU" sz="2400" b="1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Конкурста</a:t>
            </a:r>
            <a:r>
              <a:rPr lang="ru-RU" sz="2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катнашучы</a:t>
            </a:r>
            <a:endParaRPr lang="ru-RU" sz="2400" b="1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тәрбиячесе -2014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»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2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12 нче санлы “Ләйсән” балалар бакчасы татар теле тәрбиячесе </a:t>
            </a:r>
          </a:p>
          <a:p>
            <a:pPr algn="ctr"/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Фатыйхова Миннур</a:t>
            </a:r>
          </a:p>
          <a:p>
            <a:pPr algn="ctr"/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Мәснәви кызы.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C:\Users\1\Desktop\0a27b4b5bfe51f1b265e6daf6a8b278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pic>
        <p:nvPicPr>
          <p:cNvPr id="23" name="Балачага - Кайт, карлыгач мину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2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3" name="Picture 1" descr="SDC124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6032" y="0"/>
            <a:ext cx="4997968" cy="3068960"/>
          </a:xfrm>
          <a:prstGeom prst="roundRect">
            <a:avLst/>
          </a:prstGeom>
          <a:noFill/>
        </p:spPr>
      </p:pic>
      <p:pic>
        <p:nvPicPr>
          <p:cNvPr id="6" name="Picture 2" descr="D:\фотографии\P10505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123728" y="3068960"/>
            <a:ext cx="5256584" cy="3789040"/>
          </a:xfrm>
          <a:prstGeom prst="roundRect">
            <a:avLst/>
          </a:prstGeom>
          <a:noFill/>
        </p:spPr>
      </p:pic>
      <p:pic>
        <p:nvPicPr>
          <p:cNvPr id="28674" name="Picture 2" descr="P101079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196539" cy="2996952"/>
          </a:xfrm>
          <a:prstGeom prst="round1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DCIM\104NIKON\DSCN33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81262" y="3773793"/>
            <a:ext cx="3360103" cy="2808311"/>
          </a:xfrm>
          <a:prstGeom prst="flowChartAlternateProcess">
            <a:avLst/>
          </a:prstGeom>
          <a:noFill/>
        </p:spPr>
      </p:pic>
      <p:pic>
        <p:nvPicPr>
          <p:cNvPr id="2" name="Picture 2" descr="D:\!!!!Раздел С старая система\Рабочий стол\фотографии\SAM_91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501008"/>
            <a:ext cx="4188527" cy="3356992"/>
          </a:xfrm>
          <a:prstGeom prst="flowChartAlternateProcess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75656" y="2857496"/>
            <a:ext cx="6471768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«</a:t>
            </a:r>
            <a:r>
              <a:rPr lang="ru-RU" sz="48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Уйный-уйный</a:t>
            </a:r>
            <a:r>
              <a:rPr lang="ru-RU" sz="4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48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үсәбез»</a:t>
            </a:r>
            <a:endParaRPr lang="ru-RU" sz="4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7" name="Picture 3" descr="F:\DCIM\104NIKON\DSCN33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63907">
            <a:off x="4847287" y="280857"/>
            <a:ext cx="4081431" cy="25817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4" descr="F:\DCIM\104NIKON\DSCN33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15456">
            <a:off x="113662" y="-59113"/>
            <a:ext cx="4579973" cy="29392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33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4851" y="145609"/>
            <a:ext cx="3935475" cy="2951606"/>
          </a:xfrm>
          <a:prstGeom prst="flowChartPreparation">
            <a:avLst/>
          </a:prstGeom>
        </p:spPr>
      </p:pic>
      <p:pic>
        <p:nvPicPr>
          <p:cNvPr id="3" name="Рисунок 2" descr="DSCN33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215659" y="654465"/>
            <a:ext cx="3491708" cy="2618781"/>
          </a:xfrm>
          <a:prstGeom prst="snip2SameRect">
            <a:avLst/>
          </a:prstGeom>
        </p:spPr>
      </p:pic>
      <p:pic>
        <p:nvPicPr>
          <p:cNvPr id="4" name="Рисунок 3" descr="DSCN33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3861048"/>
            <a:ext cx="3707904" cy="2780928"/>
          </a:xfrm>
          <a:prstGeom prst="snip2DiagRect">
            <a:avLst/>
          </a:prstGeom>
        </p:spPr>
      </p:pic>
      <p:pic>
        <p:nvPicPr>
          <p:cNvPr id="5" name="Рисунок 4" descr="DSCN336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3645024"/>
            <a:ext cx="3851920" cy="2888940"/>
          </a:xfrm>
          <a:prstGeom prst="flowChartPreparation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1600" y="2924944"/>
            <a:ext cx="69749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“Бергәләп уйныйбыз”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1371600" y="304800"/>
            <a:ext cx="6172200" cy="9953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44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Габдулла Тукай </a:t>
            </a:r>
          </a:p>
        </p:txBody>
      </p:sp>
      <p:pic>
        <p:nvPicPr>
          <p:cNvPr id="5125" name="Picture 5" descr="300px-Tuqay_portra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371600"/>
            <a:ext cx="3792538" cy="5334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AM_61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409332">
            <a:off x="152400" y="228600"/>
            <a:ext cx="3276600" cy="245745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SAM_6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71850"/>
            <a:ext cx="4648200" cy="348615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SAM_62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71455">
            <a:off x="5638050" y="239743"/>
            <a:ext cx="3519341" cy="2514600"/>
          </a:xfrm>
          <a:prstGeom prst="snip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SAM_61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0"/>
            <a:ext cx="2671763" cy="2876550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WordArt 7"/>
          <p:cNvSpPr>
            <a:spLocks noChangeArrowheads="1" noChangeShapeType="1" noTextEdit="1"/>
          </p:cNvSpPr>
          <p:nvPr/>
        </p:nvSpPr>
        <p:spPr bwMode="auto">
          <a:xfrm>
            <a:off x="4533900" y="2670175"/>
            <a:ext cx="76200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 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676400" y="2714620"/>
            <a:ext cx="6096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t-RU" sz="3200" b="1" dirty="0">
                <a:solidFill>
                  <a:srgbClr val="FFFF00"/>
                </a:solidFill>
              </a:rPr>
              <a:t>“</a:t>
            </a:r>
            <a:r>
              <a:rPr lang="tt-RU" sz="3200" b="1" dirty="0">
                <a:solidFill>
                  <a:srgbClr val="00B050"/>
                </a:solidFill>
              </a:rPr>
              <a:t>Тукай - безнең</a:t>
            </a:r>
            <a:r>
              <a:rPr lang="tt-RU" dirty="0">
                <a:solidFill>
                  <a:srgbClr val="00B050"/>
                </a:solidFill>
              </a:rPr>
              <a:t> </a:t>
            </a:r>
            <a:r>
              <a:rPr lang="tt-RU" sz="3200" b="1" dirty="0">
                <a:solidFill>
                  <a:srgbClr val="00B050"/>
                </a:solidFill>
              </a:rPr>
              <a:t>йөрәкләрдә”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11274" name="Picture 10" descr="SAM_62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352800"/>
            <a:ext cx="4572000" cy="35052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0"/>
            <a:ext cx="5357850" cy="1714488"/>
          </a:xfrm>
        </p:spPr>
        <p:txBody>
          <a:bodyPr>
            <a:normAutofit fontScale="90000"/>
          </a:bodyPr>
          <a:lstStyle/>
          <a:p>
            <a:r>
              <a:rPr lang="tt-RU" sz="2000" dirty="0" smtClean="0">
                <a:solidFill>
                  <a:srgbClr val="00B050"/>
                </a:solidFill>
              </a:rPr>
              <a:t>Буш вакытым – үзе хезмәт</a:t>
            </a:r>
            <a:r>
              <a:rPr lang="ru-RU" sz="2000" dirty="0" smtClean="0">
                <a:solidFill>
                  <a:srgbClr val="00B050"/>
                </a:solidFill>
              </a:rPr>
              <a:t/>
            </a:r>
            <a:br>
              <a:rPr lang="ru-RU" sz="2000" dirty="0" smtClean="0">
                <a:solidFill>
                  <a:srgbClr val="00B050"/>
                </a:solidFill>
              </a:rPr>
            </a:br>
            <a:r>
              <a:rPr lang="tt-RU" sz="2000" dirty="0" smtClean="0">
                <a:solidFill>
                  <a:srgbClr val="00B050"/>
                </a:solidFill>
              </a:rPr>
              <a:t>Иҗат белән үрелгән</a:t>
            </a:r>
            <a:r>
              <a:rPr lang="ru-RU" sz="2000" dirty="0" smtClean="0">
                <a:solidFill>
                  <a:srgbClr val="00B050"/>
                </a:solidFill>
              </a:rPr>
              <a:t/>
            </a:r>
            <a:br>
              <a:rPr lang="ru-RU" sz="2000" dirty="0" smtClean="0">
                <a:solidFill>
                  <a:srgbClr val="00B050"/>
                </a:solidFill>
              </a:rPr>
            </a:br>
            <a:r>
              <a:rPr lang="tt-RU" sz="2000" dirty="0" smtClean="0">
                <a:solidFill>
                  <a:srgbClr val="00B050"/>
                </a:solidFill>
              </a:rPr>
              <a:t>Күзәнәкне күзгә бәйләп</a:t>
            </a:r>
            <a:r>
              <a:rPr lang="ru-RU" sz="2000" dirty="0" smtClean="0">
                <a:solidFill>
                  <a:srgbClr val="00B050"/>
                </a:solidFill>
              </a:rPr>
              <a:t/>
            </a:r>
            <a:br>
              <a:rPr lang="ru-RU" sz="2000" dirty="0" smtClean="0">
                <a:solidFill>
                  <a:srgbClr val="00B050"/>
                </a:solidFill>
              </a:rPr>
            </a:br>
            <a:r>
              <a:rPr lang="tt-RU" sz="2000" dirty="0" smtClean="0">
                <a:solidFill>
                  <a:srgbClr val="00B050"/>
                </a:solidFill>
              </a:rPr>
              <a:t>Җылым  күчә күңелдән.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29698" name="Picture 2" descr="C:\Users\1\Desktop\Новая папка (3)\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85106">
            <a:off x="4299186" y="4162245"/>
            <a:ext cx="3818730" cy="2432408"/>
          </a:xfrm>
          <a:prstGeom prst="flowChartAlternateProcess">
            <a:avLst/>
          </a:prstGeom>
          <a:noFill/>
        </p:spPr>
      </p:pic>
      <p:pic>
        <p:nvPicPr>
          <p:cNvPr id="29699" name="Picture 3" descr="C:\Users\1\Desktop\Новая папка (3)\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34613">
            <a:off x="634302" y="4093435"/>
            <a:ext cx="3823735" cy="2477989"/>
          </a:xfrm>
          <a:prstGeom prst="flowChartTerminator">
            <a:avLst/>
          </a:prstGeom>
          <a:noFill/>
        </p:spPr>
      </p:pic>
      <p:pic>
        <p:nvPicPr>
          <p:cNvPr id="29700" name="Picture 4" descr="C:\Users\1\Desktop\Новая папка (3)\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27359">
            <a:off x="4800002" y="1636388"/>
            <a:ext cx="4061104" cy="2639826"/>
          </a:xfrm>
          <a:prstGeom prst="roundRect">
            <a:avLst/>
          </a:prstGeom>
          <a:noFill/>
        </p:spPr>
      </p:pic>
      <p:pic>
        <p:nvPicPr>
          <p:cNvPr id="29701" name="Picture 5" descr="C:\Users\1\Desktop\Новая папка (3)\11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29652">
            <a:off x="180971" y="1502856"/>
            <a:ext cx="4572032" cy="2571768"/>
          </a:xfrm>
          <a:prstGeom prst="round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000240"/>
            <a:ext cx="7000924" cy="464347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Блок-схема: перфолента 5"/>
          <p:cNvSpPr/>
          <p:nvPr/>
        </p:nvSpPr>
        <p:spPr>
          <a:xfrm>
            <a:off x="1857356" y="0"/>
            <a:ext cx="5072098" cy="2071678"/>
          </a:xfrm>
          <a:prstGeom prst="flowChartPunchedTap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Тусын дөньяга нәниләр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Булсыннар безнең терәк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Тормыш ямьле, матур булсын өчен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Дөньяда алар кирәк.</a:t>
            </a:r>
            <a:endParaRPr lang="tt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37" y="22225"/>
            <a:ext cx="9097963" cy="68357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Волна 5"/>
          <p:cNvSpPr/>
          <p:nvPr/>
        </p:nvSpPr>
        <p:spPr>
          <a:xfrm>
            <a:off x="4071934" y="285728"/>
            <a:ext cx="4286280" cy="1914532"/>
          </a:xfrm>
          <a:prstGeom prst="wave">
            <a:avLst>
              <a:gd name="adj1" fmla="val 12500"/>
              <a:gd name="adj2" fmla="val 244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B050"/>
                </a:solidFill>
              </a:rPr>
              <a:t>ИГЪ</a:t>
            </a:r>
            <a:r>
              <a:rPr lang="tt-RU" sz="3200" dirty="0" smtClean="0">
                <a:solidFill>
                  <a:srgbClr val="00B050"/>
                </a:solidFill>
              </a:rPr>
              <a:t>ТИБАРЫГЫЗ</a:t>
            </a:r>
          </a:p>
          <a:p>
            <a:pPr algn="ctr"/>
            <a:r>
              <a:rPr lang="tt-RU" sz="3200" dirty="0" smtClean="0">
                <a:solidFill>
                  <a:srgbClr val="00B050"/>
                </a:solidFill>
              </a:rPr>
              <a:t> </a:t>
            </a:r>
            <a:r>
              <a:rPr lang="tt-RU" sz="3000" dirty="0" smtClean="0">
                <a:solidFill>
                  <a:srgbClr val="00B050"/>
                </a:solidFill>
              </a:rPr>
              <a:t>Ө</a:t>
            </a:r>
            <a:r>
              <a:rPr lang="tt-RU" sz="3200" dirty="0" smtClean="0">
                <a:solidFill>
                  <a:srgbClr val="00B050"/>
                </a:solidFill>
              </a:rPr>
              <a:t>ЧЕН  Р</a:t>
            </a:r>
            <a:r>
              <a:rPr lang="tt-RU" sz="3000" dirty="0" smtClean="0">
                <a:solidFill>
                  <a:srgbClr val="00B050"/>
                </a:solidFill>
              </a:rPr>
              <a:t>Ә</a:t>
            </a:r>
            <a:r>
              <a:rPr lang="tt-RU" sz="3200" dirty="0" smtClean="0">
                <a:solidFill>
                  <a:srgbClr val="00B050"/>
                </a:solidFill>
              </a:rPr>
              <a:t>ХМ</a:t>
            </a:r>
            <a:r>
              <a:rPr lang="tt-RU" sz="3000" dirty="0" smtClean="0">
                <a:solidFill>
                  <a:srgbClr val="00B050"/>
                </a:solidFill>
              </a:rPr>
              <a:t>Ә</a:t>
            </a:r>
            <a:r>
              <a:rPr lang="tt-RU" sz="3200" dirty="0" smtClean="0">
                <a:solidFill>
                  <a:srgbClr val="00B050"/>
                </a:solidFill>
              </a:rPr>
              <a:t>Т</a:t>
            </a:r>
            <a:r>
              <a:rPr lang="ru-RU" sz="3200" dirty="0" smtClean="0">
                <a:solidFill>
                  <a:srgbClr val="00B050"/>
                </a:solidFill>
              </a:rPr>
              <a:t>!</a:t>
            </a:r>
          </a:p>
          <a:p>
            <a:pPr algn="ctr"/>
            <a:endParaRPr lang="ru-RU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8" y="0"/>
            <a:ext cx="5000660" cy="6572272"/>
          </a:xfrm>
        </p:spPr>
        <p:txBody>
          <a:bodyPr>
            <a:normAutofit fontScale="90000"/>
          </a:bodyPr>
          <a:lstStyle/>
          <a:p>
            <a:pPr algn="ctr"/>
            <a:r>
              <a:rPr lang="tt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Гомуми белешмә</a:t>
            </a:r>
            <a:r>
              <a:rPr lang="tt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t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Туган елы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гыйнвар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1971 ел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Белеме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турында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белешм</a:t>
            </a:r>
            <a:r>
              <a:rPr lang="tt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Югары  профессионал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белемле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Тәмамлады</a:t>
            </a:r>
            <a:r>
              <a:rPr lang="tt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Югары һөнәри белем бирүче федераль дәүләт бюджет мәгариф учреҗдениесе“Яр Чаллы социаль  -педагогик технологияләр һәм ресурслар институты”.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Махсус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белеме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бакчасында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әрбия бирү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Диплом буенча квалифика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циясе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бакчасы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әрбиячесе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Гомуми эш ста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23  ел, татар теле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укыту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әрбияче 10  ел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Pictures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285728"/>
            <a:ext cx="3643338" cy="576715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1\Pictures\Рисунок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485778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     Минем девиз: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>
              <a:buNone/>
            </a:pPr>
            <a:r>
              <a:rPr lang="ru-RU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«Безнең киләчәк </a:t>
            </a:r>
            <a:r>
              <a:rPr lang="ru-RU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–</a:t>
            </a:r>
          </a:p>
          <a:p>
            <a:pPr algn="r">
              <a:buNone/>
            </a:pPr>
            <a:r>
              <a:rPr lang="ru-RU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безне</a:t>
            </a:r>
            <a:r>
              <a:rPr lang="tt-RU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ң</a:t>
            </a:r>
            <a:r>
              <a:rPr lang="ru-RU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кулларда</a:t>
            </a:r>
            <a:r>
              <a:rPr lang="ru-RU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»</a:t>
            </a:r>
          </a:p>
          <a:p>
            <a:pPr algn="ctr">
              <a:buNone/>
            </a:pPr>
            <a:r>
              <a:rPr lang="tt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БАЛАЛАРЫГЫЗНЫ ҮЗЕГЕЗНЕҢ        ЗАМАНЫГЫЗДАН БАШКА ЗАМАН</a:t>
            </a:r>
            <a:br>
              <a:rPr lang="tt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ӨЧЕН УКЫТЫГЫЗ, ЧӨНКИ АЛАР СЕЗНЕҢ ЗАМАНЫГЫЗДАН БАШКА БЕР ЗАМАНДА ДӨН</a:t>
            </a:r>
            <a:r>
              <a:rPr lang="ru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ЯГА КИЛГӘННӘР	</a:t>
            </a:r>
            <a:r>
              <a:rPr lang="tt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	</a:t>
            </a:r>
          </a:p>
          <a:p>
            <a:pPr algn="ctr">
              <a:buNone/>
            </a:pPr>
            <a:r>
              <a:rPr lang="tt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(Ризаэддин Фәхреддин)</a:t>
            </a: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endParaRPr lang="ru-RU" b="1" cap="all" dirty="0" smtClean="0">
              <a:ln w="0"/>
              <a:solidFill>
                <a:srgbClr val="92D05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>
              <a:buNone/>
            </a:pPr>
            <a:endParaRPr lang="tt-RU" b="1" cap="all" dirty="0">
              <a:ln w="0"/>
              <a:solidFill>
                <a:srgbClr val="92D05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Pictures\Рисунок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481012">
            <a:off x="5322596" y="256405"/>
            <a:ext cx="3719171" cy="3359930"/>
          </a:xfrm>
          <a:prstGeom prst="ellipse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099" name="Picture 3" descr="C:\Users\1\Pictures\Рисунок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80200">
            <a:off x="243079" y="283713"/>
            <a:ext cx="3214710" cy="3414090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102" name="Picture 6" descr="C:\Users\1\Desktop\SAM_16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284984"/>
            <a:ext cx="3384376" cy="3384376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Блок-схема: перфолента 9"/>
          <p:cNvSpPr/>
          <p:nvPr/>
        </p:nvSpPr>
        <p:spPr>
          <a:xfrm rot="21444917">
            <a:off x="3138413" y="-774"/>
            <a:ext cx="2786082" cy="1216407"/>
          </a:xfrm>
          <a:prstGeom prst="flowChartPunchedTap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t-RU" sz="3600" dirty="0" smtClean="0">
                <a:solidFill>
                  <a:srgbClr val="92D050"/>
                </a:solidFill>
              </a:rPr>
              <a:t>Минем гаиләм</a:t>
            </a:r>
            <a:endParaRPr lang="ru-RU" sz="3600" dirty="0">
              <a:solidFill>
                <a:srgbClr val="92D050"/>
              </a:solidFill>
            </a:endParaRPr>
          </a:p>
        </p:txBody>
      </p:sp>
      <p:pic>
        <p:nvPicPr>
          <p:cNvPr id="4103" name="Picture 7" descr="C:\Users\1\Desktop\SAM_49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76504" y="1268760"/>
            <a:ext cx="1942628" cy="2016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x_89535bc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29058" cy="3429000"/>
          </a:xfrm>
          <a:prstGeom prst="rect">
            <a:avLst/>
          </a:prstGeom>
          <a:noFill/>
        </p:spPr>
      </p:pic>
      <p:pic>
        <p:nvPicPr>
          <p:cNvPr id="5124" name="Picture 4" descr="C:\Users\1\Pictures\Рисунок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3071810"/>
            <a:ext cx="5857884" cy="3786190"/>
          </a:xfrm>
          <a:prstGeom prst="rect">
            <a:avLst/>
          </a:prstGeom>
          <a:noFill/>
        </p:spPr>
      </p:pic>
      <p:pic>
        <p:nvPicPr>
          <p:cNvPr id="5125" name="Picture 5" descr="C:\Users\1\Pictures\Рисунок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61340" y="188640"/>
            <a:ext cx="3382660" cy="2924944"/>
          </a:xfrm>
          <a:prstGeom prst="rect">
            <a:avLst/>
          </a:prstGeom>
          <a:noFill/>
        </p:spPr>
      </p:pic>
      <p:pic>
        <p:nvPicPr>
          <p:cNvPr id="5126" name="Picture 6" descr="C:\Users\1\Pictures\Рисунок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81248"/>
            <a:ext cx="3301352" cy="3576752"/>
          </a:xfrm>
          <a:prstGeom prst="rect">
            <a:avLst/>
          </a:prstGeom>
          <a:noFill/>
        </p:spPr>
      </p:pic>
      <p:pic>
        <p:nvPicPr>
          <p:cNvPr id="5127" name="Picture 7" descr="C:\Users\1\Pictures\Рисунок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0"/>
            <a:ext cx="2184431" cy="3212976"/>
          </a:xfrm>
          <a:prstGeom prst="rect">
            <a:avLst/>
          </a:prstGeom>
          <a:noFill/>
        </p:spPr>
      </p:pic>
      <p:sp>
        <p:nvSpPr>
          <p:cNvPr id="10" name="Волна 9"/>
          <p:cNvSpPr/>
          <p:nvPr/>
        </p:nvSpPr>
        <p:spPr>
          <a:xfrm>
            <a:off x="3143240" y="0"/>
            <a:ext cx="3786214" cy="1785926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bg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err="1" smtClean="0"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Мамадышта</a:t>
            </a:r>
            <a:r>
              <a:rPr lang="ru-RU" sz="2400" dirty="0" smtClean="0"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яшибез</a:t>
            </a:r>
            <a:r>
              <a:rPr lang="ru-RU" sz="2400" dirty="0" smtClean="0"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без</a:t>
            </a:r>
            <a:endParaRPr lang="ru-RU" sz="24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err="1" smtClean="0"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Гүзәл шәһәр Мамадыш</a:t>
            </a:r>
            <a:r>
              <a:rPr lang="ru-RU" sz="2400" dirty="0" smtClean="0"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!</a:t>
            </a:r>
            <a:endParaRPr lang="ru-RU" sz="24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 descr="I:\профсоюз_фото\SAM_91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80559">
            <a:off x="118171" y="2824050"/>
            <a:ext cx="5214974" cy="3871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26" name="Picture 2" descr="I:\Тукай_2013\DSC017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357554" cy="3143248"/>
          </a:xfrm>
          <a:prstGeom prst="ellipse">
            <a:avLst/>
          </a:prstGeom>
          <a:noFill/>
        </p:spPr>
      </p:pic>
      <p:pic>
        <p:nvPicPr>
          <p:cNvPr id="26627" name="Picture 3" descr="C:\Users\1\Desktop\DSC013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428976"/>
            <a:ext cx="4429124" cy="3429024"/>
          </a:xfrm>
          <a:prstGeom prst="roundRect">
            <a:avLst/>
          </a:prstGeom>
          <a:noFill/>
        </p:spPr>
      </p:pic>
      <p:sp>
        <p:nvSpPr>
          <p:cNvPr id="9" name="Выноска-облако 8"/>
          <p:cNvSpPr/>
          <p:nvPr/>
        </p:nvSpPr>
        <p:spPr>
          <a:xfrm>
            <a:off x="2357422" y="0"/>
            <a:ext cx="5000660" cy="2928934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Тәрбияче!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Синдәдер ул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йөрәклэрнең иң   олысы</a:t>
            </a:r>
            <a:r>
              <a:rPr lang="ru-RU" b="1" dirty="0" smtClean="0">
                <a:solidFill>
                  <a:srgbClr val="0070C0"/>
                </a:solidFill>
              </a:rPr>
              <a:t>,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Синдәдер ул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куңелләрнең  иң жылысы</a:t>
            </a:r>
            <a:r>
              <a:rPr lang="ru-RU" b="1" dirty="0" smtClean="0">
                <a:solidFill>
                  <a:srgbClr val="0070C0"/>
                </a:solidFill>
              </a:rPr>
              <a:t>,  </a:t>
            </a:r>
            <a:r>
              <a:rPr lang="ru-RU" b="1" dirty="0" err="1" smtClean="0">
                <a:solidFill>
                  <a:srgbClr val="0070C0"/>
                </a:solidFill>
              </a:rPr>
              <a:t>Һәр көн сиңа    ничә сабый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карап</a:t>
            </a:r>
            <a:r>
              <a:rPr lang="ru-RU" b="1" dirty="0" smtClean="0">
                <a:solidFill>
                  <a:srgbClr val="0070C0"/>
                </a:solidFill>
              </a:rPr>
              <a:t> тора,   </a:t>
            </a:r>
            <a:r>
              <a:rPr lang="ru-RU" b="1" dirty="0" err="1" smtClean="0">
                <a:solidFill>
                  <a:srgbClr val="0070C0"/>
                </a:solidFill>
              </a:rPr>
              <a:t>Алар</a:t>
            </a:r>
            <a:r>
              <a:rPr lang="ru-RU" b="1" dirty="0" smtClean="0">
                <a:solidFill>
                  <a:srgbClr val="0070C0"/>
                </a:solidFill>
              </a:rPr>
              <a:t> сине </a:t>
            </a:r>
            <a:r>
              <a:rPr lang="ru-RU" b="1" dirty="0" err="1" smtClean="0">
                <a:solidFill>
                  <a:srgbClr val="0070C0"/>
                </a:solidFill>
              </a:rPr>
              <a:t>әниседәй якын</a:t>
            </a:r>
            <a:r>
              <a:rPr lang="ru-RU" b="1" dirty="0" smtClean="0">
                <a:solidFill>
                  <a:srgbClr val="0070C0"/>
                </a:solidFill>
              </a:rPr>
              <a:t>    </a:t>
            </a:r>
            <a:r>
              <a:rPr lang="ru-RU" b="1" dirty="0" err="1" smtClean="0">
                <a:solidFill>
                  <a:srgbClr val="0070C0"/>
                </a:solidFill>
              </a:rPr>
              <a:t>күрә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Тәрбиячем- изге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җан </a:t>
            </a:r>
            <a:r>
              <a:rPr lang="ru-RU" b="1" dirty="0" smtClean="0">
                <a:solidFill>
                  <a:srgbClr val="0070C0"/>
                </a:solidFill>
              </a:rPr>
              <a:t>бит </a:t>
            </a:r>
            <a:r>
              <a:rPr lang="ru-RU" sz="2000" b="1" dirty="0" err="1" smtClean="0">
                <a:solidFill>
                  <a:srgbClr val="0070C0"/>
                </a:solidFill>
              </a:rPr>
              <a:t>син</a:t>
            </a:r>
            <a:r>
              <a:rPr lang="ru-RU" sz="2000" b="1" dirty="0" smtClean="0">
                <a:solidFill>
                  <a:srgbClr val="0070C0"/>
                </a:solidFill>
              </a:rPr>
              <a:t>!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26630" name="Picture 6" descr="I:\фото_тат.сказки_детей\DSC017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548680"/>
            <a:ext cx="2771800" cy="252028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C:\Users\1\Desktop\1282597220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4" name="Picture 4" descr="C:\Users\1\Desktop\апплакация\40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7" y="2943528"/>
            <a:ext cx="5074852" cy="3437800"/>
          </a:xfrm>
          <a:prstGeom prst="rect">
            <a:avLst/>
          </a:prstGeom>
          <a:noFill/>
        </p:spPr>
      </p:pic>
      <p:sp>
        <p:nvSpPr>
          <p:cNvPr id="9" name="12-конечная звезда 8"/>
          <p:cNvSpPr/>
          <p:nvPr/>
        </p:nvSpPr>
        <p:spPr>
          <a:xfrm>
            <a:off x="0" y="0"/>
            <a:ext cx="4714876" cy="2571744"/>
          </a:xfrm>
          <a:prstGeom prst="star12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1165076" y="520529"/>
            <a:ext cx="284408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</a:t>
            </a:r>
            <a:r>
              <a:rPr kumimoji="0" lang="tt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әктәпкәчә тәрбия бирү учре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ждениесе</a:t>
            </a:r>
            <a:r>
              <a:rPr kumimoji="0" lang="tt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12 нче санлы “Ләйсән” балалар бакчасы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12931" y="178510"/>
            <a:ext cx="7687260" cy="1241195"/>
            <a:chOff x="110380841" y="110511903"/>
            <a:chExt cx="1682714" cy="825035"/>
          </a:xfrm>
        </p:grpSpPr>
        <p:sp>
          <p:nvSpPr>
            <p:cNvPr id="30732" name="Rectangle 6"/>
            <p:cNvSpPr>
              <a:spLocks noChangeArrowheads="1" noChangeShapeType="1"/>
            </p:cNvSpPr>
            <p:nvPr/>
          </p:nvSpPr>
          <p:spPr bwMode="auto">
            <a:xfrm>
              <a:off x="110380841" y="110511903"/>
              <a:ext cx="1682714" cy="825035"/>
            </a:xfrm>
            <a:prstGeom prst="rect">
              <a:avLst/>
            </a:prstGeom>
            <a:solidFill>
              <a:srgbClr val="FFF9BD"/>
            </a:solidFill>
            <a:ln w="101600" algn="in">
              <a:solidFill>
                <a:srgbClr val="FF9900"/>
              </a:solidFill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endParaRPr lang="ru-RU"/>
            </a:p>
          </p:txBody>
        </p:sp>
        <p:sp>
          <p:nvSpPr>
            <p:cNvPr id="30733" name="Text Box 7"/>
            <p:cNvSpPr txBox="1">
              <a:spLocks noChangeArrowheads="1" noChangeShapeType="1"/>
            </p:cNvSpPr>
            <p:nvPr/>
          </p:nvSpPr>
          <p:spPr bwMode="auto">
            <a:xfrm>
              <a:off x="110522209" y="110642475"/>
              <a:ext cx="1376640" cy="543614"/>
            </a:xfrm>
            <a:prstGeom prst="rect">
              <a:avLst/>
            </a:prstGeom>
            <a:solidFill>
              <a:srgbClr val="FFFF00"/>
            </a:solidFill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algn="ctr"/>
              <a:r>
                <a:rPr lang="ru-RU" b="1" dirty="0"/>
                <a:t>ТАТАР </a:t>
              </a:r>
              <a:r>
                <a:rPr lang="ru-RU" b="1" dirty="0" smtClean="0"/>
                <a:t>ТЕЛЕН</a:t>
              </a:r>
              <a:r>
                <a:rPr lang="ru-RU" b="1" dirty="0"/>
                <a:t>Ә</a:t>
              </a:r>
              <a:r>
                <a:rPr lang="ru-RU" b="1" dirty="0" smtClean="0"/>
                <a:t> </a:t>
              </a:r>
              <a:r>
                <a:rPr lang="ru-RU" b="1" dirty="0"/>
                <a:t>ӨЙРӘТҮ ПРОГРАММАСЫНЫҢ ЭЧТӘЛЕГЕ ПРОЕКТЛАРГА </a:t>
              </a:r>
              <a:r>
                <a:rPr lang="ru-RU" b="1" dirty="0" smtClean="0"/>
                <a:t> КОРЫЛГАН</a:t>
              </a:r>
              <a:r>
                <a:rPr lang="ru-RU" sz="2800" b="1" dirty="0"/>
                <a:t>:</a:t>
              </a:r>
            </a:p>
          </p:txBody>
        </p:sp>
      </p:grpSp>
      <p:sp>
        <p:nvSpPr>
          <p:cNvPr id="30723" name="Oval 8"/>
          <p:cNvSpPr>
            <a:spLocks noChangeArrowheads="1" noChangeShapeType="1"/>
          </p:cNvSpPr>
          <p:nvPr/>
        </p:nvSpPr>
        <p:spPr bwMode="auto">
          <a:xfrm>
            <a:off x="0" y="2276872"/>
            <a:ext cx="2857470" cy="2582011"/>
          </a:xfrm>
          <a:prstGeom prst="ellipse">
            <a:avLst/>
          </a:prstGeom>
          <a:solidFill>
            <a:srgbClr val="7F7FFF"/>
          </a:solidFill>
          <a:ln w="0" algn="in">
            <a:noFill/>
            <a:round/>
            <a:headEnd/>
            <a:tailEnd/>
          </a:ln>
        </p:spPr>
        <p:txBody>
          <a:bodyPr lIns="36576" tIns="36576" rIns="36576" bIns="36576"/>
          <a:lstStyle/>
          <a:p>
            <a:pPr algn="ctr"/>
            <a:endParaRPr lang="tt-RU" sz="1600" dirty="0"/>
          </a:p>
          <a:p>
            <a:pPr algn="ctr"/>
            <a:r>
              <a:rPr lang="tt-RU" sz="1600" dirty="0"/>
              <a:t>УРТАНЧЫЛАР ТӨРКЕМЕ</a:t>
            </a:r>
          </a:p>
          <a:p>
            <a:pPr algn="ctr"/>
            <a:r>
              <a:rPr lang="tt-RU" sz="1600" dirty="0"/>
              <a:t> </a:t>
            </a:r>
          </a:p>
          <a:p>
            <a:pPr algn="ctr"/>
            <a:r>
              <a:rPr lang="tt-RU" sz="2000" dirty="0"/>
              <a:t>“МИНЕМ ӨЕМ”</a:t>
            </a:r>
          </a:p>
          <a:p>
            <a:pPr algn="ctr"/>
            <a:endParaRPr lang="ru-RU" dirty="0"/>
          </a:p>
        </p:txBody>
      </p:sp>
      <p:sp>
        <p:nvSpPr>
          <p:cNvPr id="30724" name="Oval 10"/>
          <p:cNvSpPr>
            <a:spLocks noChangeArrowheads="1" noChangeShapeType="1"/>
          </p:cNvSpPr>
          <p:nvPr/>
        </p:nvSpPr>
        <p:spPr bwMode="auto">
          <a:xfrm>
            <a:off x="2915816" y="2204864"/>
            <a:ext cx="2928938" cy="2857511"/>
          </a:xfrm>
          <a:prstGeom prst="ellipse">
            <a:avLst/>
          </a:prstGeom>
          <a:solidFill>
            <a:srgbClr val="7F7FFF"/>
          </a:solidFill>
          <a:ln w="0" algn="in">
            <a:noFill/>
            <a:round/>
            <a:headEnd/>
            <a:tailEnd/>
          </a:ln>
        </p:spPr>
        <p:txBody>
          <a:bodyPr lIns="36576" tIns="36576" rIns="36576" bIns="36576"/>
          <a:lstStyle/>
          <a:p>
            <a:pPr algn="ctr"/>
            <a:r>
              <a:rPr lang="tt-RU" sz="1600" dirty="0"/>
              <a:t>ЗУРЛАР ТӨРКЕМЕ</a:t>
            </a:r>
          </a:p>
          <a:p>
            <a:pPr algn="ctr"/>
            <a:endParaRPr lang="tt-RU" sz="1600" dirty="0"/>
          </a:p>
          <a:p>
            <a:pPr algn="ctr"/>
            <a:r>
              <a:rPr lang="tt-RU" sz="1600" dirty="0"/>
              <a:t> </a:t>
            </a:r>
            <a:r>
              <a:rPr lang="tt-RU" sz="2000" dirty="0"/>
              <a:t>“УЙНЫЙ-УЙНЫЙ ҮСӘБЕЗ”</a:t>
            </a:r>
            <a:endParaRPr lang="ru-RU" sz="2000" dirty="0"/>
          </a:p>
        </p:txBody>
      </p:sp>
      <p:sp>
        <p:nvSpPr>
          <p:cNvPr id="30725" name="WordArt 11"/>
          <p:cNvSpPr>
            <a:spLocks noChangeArrowheads="1" noChangeShapeType="1" noTextEdit="1"/>
          </p:cNvSpPr>
          <p:nvPr/>
        </p:nvSpPr>
        <p:spPr bwMode="auto">
          <a:xfrm rot="10800000" flipH="1" flipV="1">
            <a:off x="500063" y="2420938"/>
            <a:ext cx="2357437" cy="179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2009"/>
              </a:avLst>
            </a:prstTxWarp>
          </a:bodyPr>
          <a:lstStyle/>
          <a:p>
            <a:pPr algn="ctr"/>
            <a:endParaRPr lang="ru-RU" sz="1200" kern="1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0726" name="WordArt 13"/>
          <p:cNvSpPr>
            <a:spLocks noChangeArrowheads="1" noChangeShapeType="1" noTextEdit="1"/>
          </p:cNvSpPr>
          <p:nvPr/>
        </p:nvSpPr>
        <p:spPr bwMode="auto">
          <a:xfrm rot="10800000" flipH="1" flipV="1">
            <a:off x="2987675" y="4941888"/>
            <a:ext cx="3527425" cy="14398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2009"/>
              </a:avLst>
            </a:prstTxWarp>
          </a:bodyPr>
          <a:lstStyle/>
          <a:p>
            <a:pPr algn="ctr"/>
            <a:endParaRPr lang="ru-RU" sz="1200" kern="1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0727" name="Oval 8"/>
          <p:cNvSpPr>
            <a:spLocks noChangeArrowheads="1" noChangeShapeType="1"/>
          </p:cNvSpPr>
          <p:nvPr/>
        </p:nvSpPr>
        <p:spPr bwMode="auto">
          <a:xfrm>
            <a:off x="5940152" y="2348880"/>
            <a:ext cx="3000946" cy="2643191"/>
          </a:xfrm>
          <a:prstGeom prst="ellipse">
            <a:avLst/>
          </a:prstGeom>
          <a:solidFill>
            <a:srgbClr val="7F7FFF"/>
          </a:solidFill>
          <a:ln w="0" algn="in">
            <a:noFill/>
            <a:round/>
            <a:headEnd/>
            <a:tailEnd/>
          </a:ln>
        </p:spPr>
        <p:txBody>
          <a:bodyPr lIns="36576" tIns="36576" rIns="36576" bIns="36576"/>
          <a:lstStyle/>
          <a:p>
            <a:pPr algn="ctr"/>
            <a:r>
              <a:rPr lang="tt-RU" sz="1600" dirty="0"/>
              <a:t>МӘКТӘПКӘ ӘЗЕРЛЕК ТӨРКЕМЕ</a:t>
            </a:r>
          </a:p>
          <a:p>
            <a:pPr algn="ctr"/>
            <a:r>
              <a:rPr lang="tt-RU" sz="2000" dirty="0"/>
              <a:t> “БЕЗ ИНДЕ ХӘЗЕР ЗУРЛАР, МӘКТӘПКӘ ИЛТӘ ЮЛЛАР”</a:t>
            </a:r>
            <a:endParaRPr lang="ru-RU" sz="20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928269" y="1713706"/>
            <a:ext cx="571500" cy="1588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 flipV="1">
            <a:off x="2071688" y="1428750"/>
            <a:ext cx="642937" cy="42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929313" y="1214438"/>
            <a:ext cx="442887" cy="414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SAM_91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488737">
            <a:off x="304800" y="152400"/>
            <a:ext cx="3733800" cy="280035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6" descr="Копия SAM_91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11318">
            <a:off x="4724400" y="304800"/>
            <a:ext cx="37338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7" descr="SAM_91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3929066"/>
            <a:ext cx="4945752" cy="2928934"/>
          </a:xfrm>
          <a:prstGeom prst="flowChartPunchedTap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2" name="Picture 6" descr="Копия SAM_91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11318">
            <a:off x="4724400" y="304800"/>
            <a:ext cx="37338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3" name="Picture 6" descr="Копия SAM_91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11318">
            <a:off x="4404265" y="276261"/>
            <a:ext cx="4056480" cy="280035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ятно 2 9"/>
          <p:cNvSpPr/>
          <p:nvPr/>
        </p:nvSpPr>
        <p:spPr>
          <a:xfrm>
            <a:off x="714348" y="2428868"/>
            <a:ext cx="7715304" cy="2428892"/>
          </a:xfrm>
          <a:prstGeom prst="irregularSeal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t-RU" sz="2400" dirty="0" smtClean="0">
                <a:solidFill>
                  <a:srgbClr val="FF0000"/>
                </a:solidFill>
              </a:rPr>
              <a:t>Без  инде хәзер зурлар,</a:t>
            </a:r>
          </a:p>
          <a:p>
            <a:pPr algn="ctr"/>
            <a:r>
              <a:rPr lang="tt-RU" sz="2400" dirty="0" smtClean="0">
                <a:solidFill>
                  <a:srgbClr val="FF0000"/>
                </a:solidFill>
              </a:rPr>
              <a:t>Мәктәпкә илтә юллар.</a:t>
            </a:r>
            <a:endParaRPr lang="tt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386</TotalTime>
  <Words>198</Words>
  <Application>Microsoft Office PowerPoint</Application>
  <PresentationFormat>Экран (4:3)</PresentationFormat>
  <Paragraphs>47</Paragraphs>
  <Slides>17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Гомуми белешмә.  Туган елы:  1 гыйнвар  1971 ел Белеме турында белешмә: Югары  профессиональ белемле Тәмамлады:   Югары һөнәри белем бирүче федераль дәүләт бюджет мәгариф учреҗдениесе“Яр Чаллы социаль  -педагогик технологияләр һәм ресурслар институты”. Махсус белеме: «Балалар бакчасында тәрбия бирү»  Диплом буенча квалификациясе: «Балалар бакчасы тәрбиячесе»  Гомуми эш стажы:  23  ел, татар теле укыту буенча тәрбияче 10  ел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Буш вакытым – үзе хезмәт Иҗат белән үрелгән Күзәнәкне күзгә бәйләп Җылым  күчә күңелдән. 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Визитная карточка</dc:title>
  <dc:creator>1</dc:creator>
  <cp:lastModifiedBy>1</cp:lastModifiedBy>
  <cp:revision>46</cp:revision>
  <dcterms:created xsi:type="dcterms:W3CDTF">2014-02-22T18:30:39Z</dcterms:created>
  <dcterms:modified xsi:type="dcterms:W3CDTF">2014-03-03T15:44:23Z</dcterms:modified>
</cp:coreProperties>
</file>